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4"/>
  </p:sldMasterIdLst>
  <p:notesMasterIdLst>
    <p:notesMasterId r:id="rId21"/>
  </p:notesMasterIdLst>
  <p:sldIdLst>
    <p:sldId id="256" r:id="rId5"/>
    <p:sldId id="275" r:id="rId6"/>
    <p:sldId id="276" r:id="rId7"/>
    <p:sldId id="277" r:id="rId8"/>
    <p:sldId id="258" r:id="rId9"/>
    <p:sldId id="260" r:id="rId10"/>
    <p:sldId id="271" r:id="rId11"/>
    <p:sldId id="263" r:id="rId12"/>
    <p:sldId id="268" r:id="rId13"/>
    <p:sldId id="266" r:id="rId14"/>
    <p:sldId id="267" r:id="rId15"/>
    <p:sldId id="269" r:id="rId16"/>
    <p:sldId id="270" r:id="rId17"/>
    <p:sldId id="259" r:id="rId18"/>
    <p:sldId id="278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27" autoAdjust="0"/>
  </p:normalViewPr>
  <p:slideViewPr>
    <p:cSldViewPr>
      <p:cViewPr varScale="1">
        <p:scale>
          <a:sx n="110" d="100"/>
          <a:sy n="110" d="100"/>
        </p:scale>
        <p:origin x="74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D74A5-7631-45BA-9CC0-62750C1773ED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6CF3E-3F4F-4DE8-8992-07AC4580E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068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6CF3E-3F4F-4DE8-8992-07AC4580EA9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253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D4CE-BFFF-4645-8038-AB5EAB5EF168}" type="datetime1">
              <a:rPr lang="ru-RU" smtClean="0"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СОЗДАВАЯ БЕЗОПАСНОЕ БУДУЩЕЕ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2A5B-FD6A-4609-B465-05CDEE728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191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7CAC-8E70-4793-A018-BDEEF554D1D3}" type="datetime1">
              <a:rPr lang="ru-RU" smtClean="0"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СОЗДАВАЯ БЕЗОПАСНОЕ БУДУЩЕЕ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2A5B-FD6A-4609-B465-05CDEE728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32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8E08-D1D6-4F9D-B177-A27DA6D85EB2}" type="datetime1">
              <a:rPr lang="ru-RU" smtClean="0"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СОЗДАВАЯ БЕЗОПАСНОЕ БУДУЩЕЕ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2A5B-FD6A-4609-B465-05CDEE728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575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F8BA-A9B6-4C7B-8CD8-4FBA1664ED17}" type="datetime1">
              <a:rPr lang="ru-RU" smtClean="0"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СОЗДАВАЯ БЕЗОПАСНОЕ БУДУЩЕЕ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2A5B-FD6A-4609-B465-05CDEE728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583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5546-0676-4199-B3D6-874CEF78AF0A}" type="datetime1">
              <a:rPr lang="ru-RU" smtClean="0"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СОЗДАВАЯ БЕЗОПАСНОЕ БУДУЩЕЕ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2A5B-FD6A-4609-B465-05CDEE728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601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34D1-5972-44A4-B022-686D571F56A0}" type="datetime1">
              <a:rPr lang="ru-RU" smtClean="0"/>
              <a:t>16.10.2019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СОЗДАВАЯ БЕЗОПАСНОЕ БУДУЩЕЕ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2A5B-FD6A-4609-B465-05CDEE728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673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03AC-A9D9-472C-8306-02BB443E2FEB}" type="datetime1">
              <a:rPr lang="ru-RU" smtClean="0"/>
              <a:t>16.10.2019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СОЗДАВАЯ БЕЗОПАСНОЕ БУДУЩЕЕ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2A5B-FD6A-4609-B465-05CDEE728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391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AF6B-73E3-4E83-B8A2-BA42F071D7BC}" type="datetime1">
              <a:rPr lang="ru-RU" smtClean="0"/>
              <a:t>16.10.2019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СОЗДАВАЯ БЕЗОПАСНОЕ БУДУЩЕЕ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2A5B-FD6A-4609-B465-05CDEE728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7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7285-F9D3-4407-8055-B3CC5C62B104}" type="datetime1">
              <a:rPr lang="ru-RU" smtClean="0"/>
              <a:t>16.10.2019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СОЗДАВАЯ БЕЗОПАСНОЕ БУДУЩЕЕ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2A5B-FD6A-4609-B465-05CDEE728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09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922B-ECBB-491A-B0EF-D3242EC3C32F}" type="datetime1">
              <a:rPr lang="ru-RU" smtClean="0"/>
              <a:t>16.10.2019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СОЗДАВАЯ БЕЗОПАСНОЕ БУДУЩЕЕ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2A5B-FD6A-4609-B465-05CDEE728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31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2D36-18E2-460C-800D-7D51FB95C890}" type="datetime1">
              <a:rPr lang="ru-RU" smtClean="0"/>
              <a:t>16.10.2019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СОЗДАВАЯ БЕЗОПАСНОЕ БУДУЩЕЕ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92A5B-FD6A-4609-B465-05CDEE728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758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7E1B0-46A6-484F-8545-93BF3404953F}" type="datetime1">
              <a:rPr lang="ru-RU" smtClean="0"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СОЗДАВАЯ БЕЗОПАСНОЕ БУДУЩЕЕ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92A5B-FD6A-4609-B465-05CDEE728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08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0771"/>
            <a:ext cx="9144000" cy="5117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4396" y="1746456"/>
            <a:ext cx="7855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kern="1300" spc="100" dirty="0" smtClean="0">
                <a:solidFill>
                  <a:schemeClr val="bg1"/>
                </a:solidFill>
                <a:latin typeface="FuturaFuturis" pitchFamily="34" charset="0"/>
              </a:rPr>
              <a:t>СОЗДАВАЯ БЕЗОПАСНОЕ БУДУЩЕЕ</a:t>
            </a:r>
            <a:endParaRPr lang="ru-RU" sz="2800" kern="1300" spc="100" dirty="0">
              <a:solidFill>
                <a:schemeClr val="bg1"/>
              </a:solidFill>
              <a:latin typeface="FuturaFuturis" pitchFamily="34" charset="0"/>
            </a:endParaRPr>
          </a:p>
        </p:txBody>
      </p:sp>
      <p:pic>
        <p:nvPicPr>
          <p:cNvPr id="1026" name="Picture 2" descr="C:\Users\uvbueva\Desktop\логотип и брендбук\Обновленный логотип\Логотип_СНИИП_кирилическое начертание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" y="692696"/>
            <a:ext cx="3384376" cy="77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032" y="1873412"/>
            <a:ext cx="886793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000" dirty="0" smtClean="0">
              <a:solidFill>
                <a:schemeClr val="bg1"/>
              </a:solidFill>
              <a:latin typeface="FuturaFuturisLight" pitchFamily="34" charset="0"/>
            </a:endParaRPr>
          </a:p>
          <a:p>
            <a:pPr algn="just"/>
            <a:endParaRPr lang="ru-RU" sz="2000" dirty="0" smtClean="0">
              <a:solidFill>
                <a:schemeClr val="bg1"/>
              </a:solidFill>
              <a:latin typeface="FuturaFuturisLight" pitchFamily="34" charset="0"/>
            </a:endParaRP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FuturaFuturisLight" pitchFamily="34" charset="0"/>
              </a:rPr>
              <a:t>ТЕМА</a:t>
            </a:r>
            <a:r>
              <a:rPr lang="ru-RU" sz="2000" dirty="0" smtClean="0">
                <a:solidFill>
                  <a:schemeClr val="bg1"/>
                </a:solidFill>
                <a:latin typeface="FuturaFuturisLight" pitchFamily="34" charset="0"/>
              </a:rPr>
              <a:t>: </a:t>
            </a:r>
            <a:r>
              <a:rPr lang="ru-RU" sz="2000" dirty="0">
                <a:solidFill>
                  <a:schemeClr val="bg1"/>
                </a:solidFill>
                <a:latin typeface="FuturaFuturisLight" pitchFamily="34" charset="0"/>
              </a:rPr>
              <a:t>РАЗРАБОТКА ГЕНЕРАТОРА ПАРОВ И СОЕДИНЕНИЙ ЙОДА. ПЕРСПЕКТИВЫ СОЗДАНИЯ ВТОРИЧНОГО ЭТАЛОНА НА ОСНОВЕ ГЕНЕРАТОРА ПАРОВ И СОЕДИНЕНИЙ ЙОДА-131</a:t>
            </a:r>
            <a:endParaRPr lang="ru-RU" sz="2000" dirty="0" smtClean="0">
              <a:solidFill>
                <a:schemeClr val="bg1"/>
              </a:solidFill>
              <a:latin typeface="FuturaFuturisLight" pitchFamily="34" charset="0"/>
            </a:endParaRPr>
          </a:p>
          <a:p>
            <a:pPr algn="just"/>
            <a:endParaRPr lang="ru-RU" sz="2000" dirty="0">
              <a:solidFill>
                <a:schemeClr val="bg1"/>
              </a:solidFill>
              <a:latin typeface="FuturaFuturisLight" pitchFamily="34" charset="0"/>
            </a:endParaRPr>
          </a:p>
          <a:p>
            <a:pPr algn="just"/>
            <a:endParaRPr lang="ru-RU" sz="2000" dirty="0" smtClean="0">
              <a:solidFill>
                <a:schemeClr val="bg1"/>
              </a:solidFill>
              <a:latin typeface="FuturaFuturisLight" pitchFamily="34" charset="0"/>
            </a:endParaRPr>
          </a:p>
          <a:p>
            <a:pPr algn="just"/>
            <a:endParaRPr lang="ru-RU" sz="2000" dirty="0">
              <a:solidFill>
                <a:schemeClr val="bg1"/>
              </a:solidFill>
              <a:latin typeface="FuturaFuturisLight" pitchFamily="34" charset="0"/>
            </a:endParaRPr>
          </a:p>
          <a:p>
            <a:pPr algn="just"/>
            <a:endParaRPr lang="ru-RU" sz="2000" dirty="0" smtClean="0">
              <a:solidFill>
                <a:schemeClr val="bg1"/>
              </a:solidFill>
              <a:latin typeface="FuturaFuturisLight" pitchFamily="34" charset="0"/>
            </a:endParaRPr>
          </a:p>
          <a:p>
            <a:pPr algn="just"/>
            <a:endParaRPr lang="ru-RU" sz="2000" dirty="0">
              <a:solidFill>
                <a:schemeClr val="bg1"/>
              </a:solidFill>
              <a:latin typeface="FuturaFuturisLight" pitchFamily="34" charset="0"/>
            </a:endParaRPr>
          </a:p>
          <a:p>
            <a:pPr algn="just"/>
            <a:endParaRPr lang="ru-RU" sz="2000" dirty="0" smtClean="0">
              <a:solidFill>
                <a:schemeClr val="bg1"/>
              </a:solidFill>
              <a:latin typeface="FuturaFuturisLight" pitchFamily="34" charset="0"/>
            </a:endParaRPr>
          </a:p>
          <a:p>
            <a:pPr algn="just"/>
            <a:endParaRPr lang="ru-RU" sz="2000" dirty="0" smtClean="0">
              <a:solidFill>
                <a:schemeClr val="bg1"/>
              </a:solidFill>
              <a:latin typeface="FuturaFuturisLight" pitchFamily="34" charset="0"/>
            </a:endParaRPr>
          </a:p>
          <a:p>
            <a:pPr algn="just"/>
            <a:endParaRPr lang="ru-RU" sz="2000" dirty="0" smtClean="0">
              <a:solidFill>
                <a:schemeClr val="bg1"/>
              </a:solidFill>
              <a:latin typeface="FuturaFuturisLight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FuturaFuturisLight" pitchFamily="34" charset="0"/>
              </a:rPr>
              <a:t>Докладчик: </a:t>
            </a:r>
            <a:endParaRPr lang="ru-RU" sz="2000" dirty="0" smtClean="0">
              <a:solidFill>
                <a:schemeClr val="bg1"/>
              </a:solidFill>
              <a:latin typeface="FuturaFuturisLight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FuturaFuturisLight" pitchFamily="34" charset="0"/>
              </a:rPr>
              <a:t>П.Н. Ерофеев </a:t>
            </a:r>
          </a:p>
        </p:txBody>
      </p:sp>
    </p:spTree>
    <p:extLst>
      <p:ext uri="{BB962C8B-B14F-4D97-AF65-F5344CB8AC3E}">
        <p14:creationId xmlns:p14="http://schemas.microsoft.com/office/powerpoint/2010/main" val="340027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 txBox="1">
            <a:spLocks/>
          </p:cNvSpPr>
          <p:nvPr/>
        </p:nvSpPr>
        <p:spPr>
          <a:xfrm>
            <a:off x="740296" y="623731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СОЗДАВАЯ БЕЗОПАСНОЕ БУДУЩЕЕ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27584" y="6237312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27584" y="912248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37771" y="6309320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FuturaFuturisLight" pitchFamily="34" charset="0"/>
              </a:rPr>
              <a:t>АО «СНИИП»</a:t>
            </a:r>
            <a:endParaRPr lang="ru-RU" sz="800" dirty="0">
              <a:solidFill>
                <a:schemeClr val="accent1">
                  <a:lumMod val="75000"/>
                </a:schemeClr>
              </a:solidFill>
              <a:latin typeface="FuturaFuturisLight" pitchFamily="34" charset="0"/>
            </a:endParaRPr>
          </a:p>
        </p:txBody>
      </p:sp>
      <p:pic>
        <p:nvPicPr>
          <p:cNvPr id="4098" name="Picture 2" descr="C:\Users\uvbueva\Desktop\логотип и брендбук\Обновленный логотип\Логотип_СНИИП_кирилическое начертание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87" y="307849"/>
            <a:ext cx="1944013" cy="44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03632" y="1009648"/>
            <a:ext cx="6336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Принципиальная схема генератора паров йода-131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25255" y="1574827"/>
            <a:ext cx="18356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ФП – фильтр поглотитель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расходомер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 – осушитель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 – эталонный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(фильтр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прибор)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 – рабочий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(фильтр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прибор)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С- смеситель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275690"/>
            <a:ext cx="6133108" cy="445047"/>
          </a:xfrm>
          <a:prstGeom prst="rect">
            <a:avLst/>
          </a:prstGeom>
        </p:spPr>
      </p:pic>
      <p:pic>
        <p:nvPicPr>
          <p:cNvPr id="4105" name="Рисунок 41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5" y="1507158"/>
            <a:ext cx="6929719" cy="453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5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 txBox="1">
            <a:spLocks/>
          </p:cNvSpPr>
          <p:nvPr/>
        </p:nvSpPr>
        <p:spPr>
          <a:xfrm>
            <a:off x="740296" y="623731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СОЗДАВАЯ БЕЗОПАСНОЕ БУДУЩЕЕ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27584" y="6237312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27584" y="912248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37771" y="6309320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FuturaFuturisLight" pitchFamily="34" charset="0"/>
              </a:rPr>
              <a:t>АО «СНИИП»</a:t>
            </a:r>
            <a:endParaRPr lang="ru-RU" sz="800" dirty="0">
              <a:solidFill>
                <a:schemeClr val="accent1">
                  <a:lumMod val="75000"/>
                </a:schemeClr>
              </a:solidFill>
              <a:latin typeface="FuturaFuturisLight" pitchFamily="34" charset="0"/>
            </a:endParaRPr>
          </a:p>
        </p:txBody>
      </p:sp>
      <p:pic>
        <p:nvPicPr>
          <p:cNvPr id="4098" name="Picture 2" descr="C:\Users\uvbueva\Desktop\логотип и брендбук\Обновленный логотип\Логотип_СНИИП_кирилическое начертание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87" y="307849"/>
            <a:ext cx="1944013" cy="44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7504" y="1011514"/>
            <a:ext cx="4387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Дозатор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автоматического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действия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719400"/>
            <a:ext cx="3200400" cy="31051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790" y="1923664"/>
            <a:ext cx="2964310" cy="14154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14766" y="1124934"/>
            <a:ext cx="1634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Расходомер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520" y="5076218"/>
            <a:ext cx="2758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FuturaFuturis" pitchFamily="34" charset="0"/>
              </a:rPr>
              <a:t>Дозирование:</a:t>
            </a:r>
          </a:p>
          <a:p>
            <a:r>
              <a:rPr lang="ru-RU" sz="2000" dirty="0">
                <a:latin typeface="FuturaFuturis" pitchFamily="34" charset="0"/>
              </a:rPr>
              <a:t>о</a:t>
            </a:r>
            <a:r>
              <a:rPr lang="ru-RU" sz="2000" dirty="0" smtClean="0">
                <a:latin typeface="FuturaFuturis" pitchFamily="34" charset="0"/>
              </a:rPr>
              <a:t>т 0,1 до 100 мл/мин</a:t>
            </a:r>
          </a:p>
          <a:p>
            <a:r>
              <a:rPr lang="ru-RU" sz="2000" dirty="0" smtClean="0">
                <a:latin typeface="FuturaFuturis" pitchFamily="34" charset="0"/>
              </a:rPr>
              <a:t>до 8000–10000 шагов</a:t>
            </a:r>
            <a:endParaRPr lang="ru-RU" sz="2000" dirty="0">
              <a:latin typeface="FuturaFuturis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18981" y="3631682"/>
            <a:ext cx="362592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FuturaFuturis" pitchFamily="34" charset="0"/>
              </a:rPr>
              <a:t>Измерение расхода воздуха:</a:t>
            </a:r>
          </a:p>
          <a:p>
            <a:r>
              <a:rPr lang="ru-RU" sz="2000" dirty="0">
                <a:latin typeface="FuturaFuturis" pitchFamily="34" charset="0"/>
              </a:rPr>
              <a:t>о</a:t>
            </a:r>
            <a:r>
              <a:rPr lang="ru-RU" sz="2000" dirty="0" smtClean="0">
                <a:latin typeface="FuturaFuturis" pitchFamily="34" charset="0"/>
              </a:rPr>
              <a:t>т 1 до 10 или </a:t>
            </a:r>
          </a:p>
          <a:p>
            <a:r>
              <a:rPr lang="ru-RU" sz="2000" dirty="0">
                <a:latin typeface="FuturaFuturis" pitchFamily="34" charset="0"/>
              </a:rPr>
              <a:t>о</a:t>
            </a:r>
            <a:r>
              <a:rPr lang="ru-RU" sz="2000" dirty="0" smtClean="0">
                <a:latin typeface="FuturaFuturis" pitchFamily="34" charset="0"/>
              </a:rPr>
              <a:t>т 10 до 100 л/мин</a:t>
            </a:r>
            <a:r>
              <a:rPr lang="en-US" sz="2000" dirty="0" smtClean="0">
                <a:latin typeface="FuturaFuturis" pitchFamily="34" charset="0"/>
              </a:rPr>
              <a:t>;</a:t>
            </a:r>
            <a:endParaRPr lang="ru-RU" sz="2000" dirty="0" smtClean="0">
              <a:latin typeface="FuturaFuturis" pitchFamily="34" charset="0"/>
            </a:endParaRPr>
          </a:p>
          <a:p>
            <a:r>
              <a:rPr lang="ru-RU" sz="2000" dirty="0">
                <a:latin typeface="FuturaFuturis" pitchFamily="34" charset="0"/>
              </a:rPr>
              <a:t>о</a:t>
            </a:r>
            <a:r>
              <a:rPr lang="ru-RU" sz="2000" dirty="0" smtClean="0">
                <a:latin typeface="FuturaFuturis" pitchFamily="34" charset="0"/>
              </a:rPr>
              <a:t>сновная относительная </a:t>
            </a:r>
          </a:p>
          <a:p>
            <a:r>
              <a:rPr lang="ru-RU" sz="2000" dirty="0" smtClean="0">
                <a:latin typeface="FuturaFuturis" pitchFamily="34" charset="0"/>
              </a:rPr>
              <a:t>погрешность не более 1 %</a:t>
            </a:r>
            <a:endParaRPr lang="ru-RU" sz="2000" dirty="0">
              <a:latin typeface="FuturaFuturis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10495835">
            <a:off x="5508104" y="2492896"/>
            <a:ext cx="1080120" cy="923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3339122"/>
            <a:ext cx="360040" cy="161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250563"/>
            <a:ext cx="6133108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0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40296" y="6237312"/>
            <a:ext cx="2895600" cy="365125"/>
          </a:xfrm>
        </p:spPr>
        <p:txBody>
          <a:bodyPr/>
          <a:lstStyle/>
          <a:p>
            <a:pPr algn="l"/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СОЗДАВАЯ БЕЗОПАСНОЕ БУДУЩЕЕ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27584" y="6237312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37771" y="6309320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FuturaFuturisLight" pitchFamily="34" charset="0"/>
              </a:rPr>
              <a:t>АО «СНИИП»</a:t>
            </a:r>
            <a:endParaRPr lang="ru-RU" sz="800" dirty="0">
              <a:solidFill>
                <a:schemeClr val="accent1">
                  <a:lumMod val="75000"/>
                </a:schemeClr>
              </a:solidFill>
              <a:latin typeface="FuturaFuturisLight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827584" y="912248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0063" y="1124744"/>
            <a:ext cx="7076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План разработки стенда генератора парообразного йода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pic>
        <p:nvPicPr>
          <p:cNvPr id="3074" name="Picture 2" descr="C:\Users\uvbueva\Desktop\логотип и брендбук\Обновленный логотип\Логотип_СНИИП_кирилическое начертание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07801"/>
            <a:ext cx="1944215" cy="44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062" y="1746044"/>
            <a:ext cx="80904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dirty="0" smtClean="0">
                <a:latin typeface="FuturaFuturisLight" pitchFamily="34" charset="0"/>
              </a:rPr>
              <a:t>Этап 1: Создание макета, работающего на чистом йоде, изучение поведения химической реакции в генераторе, составление предварительной схемы генератора, определение бюджета для создания полноценного стенда – </a:t>
            </a:r>
            <a:r>
              <a:rPr lang="ru-RU" dirty="0" smtClean="0">
                <a:solidFill>
                  <a:srgbClr val="FF0000"/>
                </a:solidFill>
                <a:latin typeface="FuturaFuturisLight" pitchFamily="34" charset="0"/>
              </a:rPr>
              <a:t>май 2019.</a:t>
            </a:r>
          </a:p>
          <a:p>
            <a:pPr indent="450000" algn="just"/>
            <a:endParaRPr lang="ru-RU" dirty="0" smtClean="0">
              <a:solidFill>
                <a:srgbClr val="FF0000"/>
              </a:solidFill>
              <a:latin typeface="FuturaFuturisLight" pitchFamily="34" charset="0"/>
            </a:endParaRPr>
          </a:p>
          <a:p>
            <a:pPr indent="450000" algn="just"/>
            <a:r>
              <a:rPr lang="ru-RU" dirty="0" smtClean="0">
                <a:latin typeface="FuturaFuturisLight" pitchFamily="34" charset="0"/>
              </a:rPr>
              <a:t>Этап 2: Получение инвестиций, начало закупочной деятельности – </a:t>
            </a:r>
            <a:r>
              <a:rPr lang="ru-RU" dirty="0" smtClean="0">
                <a:solidFill>
                  <a:srgbClr val="FF0000"/>
                </a:solidFill>
                <a:latin typeface="FuturaFuturisLight" pitchFamily="34" charset="0"/>
              </a:rPr>
              <a:t>конец 2019 г.</a:t>
            </a:r>
          </a:p>
          <a:p>
            <a:pPr indent="450000" algn="just"/>
            <a:endParaRPr lang="ru-RU" dirty="0" smtClean="0">
              <a:solidFill>
                <a:srgbClr val="FF0000"/>
              </a:solidFill>
              <a:latin typeface="FuturaFuturisLight" pitchFamily="34" charset="0"/>
            </a:endParaRPr>
          </a:p>
          <a:p>
            <a:pPr indent="450000" algn="just"/>
            <a:r>
              <a:rPr lang="ru-RU" dirty="0" smtClean="0">
                <a:latin typeface="FuturaFuturisLight" pitchFamily="34" charset="0"/>
              </a:rPr>
              <a:t>Этап 3: Закупка комплектующих, сборка стенда генератора парообразного йода-131, определение метрологических характеристик разработанного стенда</a:t>
            </a:r>
            <a:r>
              <a:rPr lang="ru-RU" dirty="0">
                <a:latin typeface="FuturaFuturisLight" pitchFamily="34" charset="0"/>
              </a:rPr>
              <a:t>, разработка технической </a:t>
            </a:r>
            <a:r>
              <a:rPr lang="ru-RU" dirty="0" smtClean="0">
                <a:latin typeface="FuturaFuturisLight" pitchFamily="34" charset="0"/>
              </a:rPr>
              <a:t>документации, ввод в эксплуатацию – </a:t>
            </a:r>
            <a:r>
              <a:rPr lang="ru-RU" dirty="0" smtClean="0">
                <a:solidFill>
                  <a:srgbClr val="FF0000"/>
                </a:solidFill>
                <a:latin typeface="FuturaFuturisLight" pitchFamily="34" charset="0"/>
              </a:rPr>
              <a:t>конец 2020 г.</a:t>
            </a:r>
          </a:p>
        </p:txBody>
      </p:sp>
      <p:sp>
        <p:nvSpPr>
          <p:cNvPr id="2" name="Плюс 1"/>
          <p:cNvSpPr/>
          <p:nvPr/>
        </p:nvSpPr>
        <p:spPr>
          <a:xfrm>
            <a:off x="190062" y="2088649"/>
            <a:ext cx="540000" cy="540000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Минус 2"/>
          <p:cNvSpPr/>
          <p:nvPr/>
        </p:nvSpPr>
        <p:spPr>
          <a:xfrm>
            <a:off x="190062" y="3174746"/>
            <a:ext cx="538894" cy="575395"/>
          </a:xfrm>
          <a:prstGeom prst="mathMin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Минус 15"/>
          <p:cNvSpPr/>
          <p:nvPr/>
        </p:nvSpPr>
        <p:spPr>
          <a:xfrm>
            <a:off x="190062" y="4080550"/>
            <a:ext cx="538894" cy="575395"/>
          </a:xfrm>
          <a:prstGeom prst="mathMin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50563"/>
            <a:ext cx="6133108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8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40296" y="6237312"/>
            <a:ext cx="2895600" cy="365125"/>
          </a:xfrm>
        </p:spPr>
        <p:txBody>
          <a:bodyPr/>
          <a:lstStyle/>
          <a:p>
            <a:pPr algn="l"/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СОЗДАВАЯ БЕЗОПАСНОЕ БУДУЩЕЕ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27584" y="6237312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37771" y="6309320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FuturaFuturisLight" pitchFamily="34" charset="0"/>
              </a:rPr>
              <a:t>АО «СНИИП»</a:t>
            </a:r>
            <a:endParaRPr lang="ru-RU" sz="800" dirty="0">
              <a:solidFill>
                <a:schemeClr val="accent1">
                  <a:lumMod val="75000"/>
                </a:schemeClr>
              </a:solidFill>
              <a:latin typeface="FuturaFuturisLight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827584" y="912248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uvbueva\Desktop\логотип и брендбук\Обновленный логотип\Логотип_СНИИП_кирилическое начертание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07801"/>
            <a:ext cx="1944215" cy="44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23074" y="1089351"/>
            <a:ext cx="5497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Необходимость создания вторичного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 эталона парообразного йода-131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2035375"/>
            <a:ext cx="77768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FuturaFuturis" pitchFamily="34" charset="0"/>
              </a:rPr>
              <a:t>1 Закрытие области аккредитации по радиоактивным аэрозолям</a:t>
            </a:r>
            <a:r>
              <a:rPr lang="ru-RU" dirty="0" smtClean="0">
                <a:latin typeface="FuturaFuturis" pitchFamily="34" charset="0"/>
              </a:rPr>
              <a:t>.</a:t>
            </a:r>
          </a:p>
          <a:p>
            <a:endParaRPr lang="ru-RU" dirty="0" smtClean="0">
              <a:latin typeface="FuturaFuturis" pitchFamily="34" charset="0"/>
            </a:endParaRPr>
          </a:p>
          <a:p>
            <a:r>
              <a:rPr lang="ru-RU" dirty="0" smtClean="0">
                <a:latin typeface="FuturaFuturis" pitchFamily="34" charset="0"/>
              </a:rPr>
              <a:t>2 Проведение настройки, регулировки вновь разрабатываемых </a:t>
            </a:r>
            <a:r>
              <a:rPr lang="ru-RU" dirty="0" smtClean="0">
                <a:latin typeface="FuturaFuturis" pitchFamily="34" charset="0"/>
              </a:rPr>
              <a:t>блоках </a:t>
            </a:r>
            <a:r>
              <a:rPr lang="ru-RU" dirty="0" smtClean="0">
                <a:latin typeface="FuturaFuturis" pitchFamily="34" charset="0"/>
              </a:rPr>
              <a:t>детектирования</a:t>
            </a:r>
            <a:r>
              <a:rPr lang="ru-RU" dirty="0" smtClean="0">
                <a:latin typeface="FuturaFuturis" pitchFamily="34" charset="0"/>
              </a:rPr>
              <a:t>.</a:t>
            </a:r>
          </a:p>
          <a:p>
            <a:endParaRPr lang="ru-RU" dirty="0" smtClean="0">
              <a:latin typeface="FuturaFuturis" pitchFamily="34" charset="0"/>
            </a:endParaRPr>
          </a:p>
          <a:p>
            <a:r>
              <a:rPr lang="ru-RU" dirty="0" smtClean="0">
                <a:latin typeface="FuturaFuturis" pitchFamily="34" charset="0"/>
              </a:rPr>
              <a:t>3 </a:t>
            </a:r>
            <a:r>
              <a:rPr lang="ru-RU" dirty="0" smtClean="0">
                <a:latin typeface="FuturaFuturis" pitchFamily="34" charset="0"/>
              </a:rPr>
              <a:t>Проведение </a:t>
            </a:r>
            <a:r>
              <a:rPr lang="ru-RU" dirty="0" smtClean="0">
                <a:latin typeface="FuturaFuturis" pitchFamily="34" charset="0"/>
              </a:rPr>
              <a:t>испытаний и </a:t>
            </a:r>
            <a:r>
              <a:rPr lang="ru-RU" dirty="0" smtClean="0">
                <a:latin typeface="FuturaFuturis" pitchFamily="34" charset="0"/>
              </a:rPr>
              <a:t>поверки </a:t>
            </a:r>
            <a:r>
              <a:rPr lang="ru-RU" dirty="0" smtClean="0">
                <a:latin typeface="FuturaFuturis" pitchFamily="34" charset="0"/>
              </a:rPr>
              <a:t>блоков </a:t>
            </a:r>
            <a:r>
              <a:rPr lang="ru-RU" dirty="0" smtClean="0">
                <a:latin typeface="FuturaFuturis" pitchFamily="34" charset="0"/>
              </a:rPr>
              <a:t>детектирования</a:t>
            </a:r>
            <a:r>
              <a:rPr lang="ru-RU" dirty="0" smtClean="0">
                <a:latin typeface="FuturaFuturis" pitchFamily="34" charset="0"/>
              </a:rPr>
              <a:t>.</a:t>
            </a:r>
          </a:p>
          <a:p>
            <a:endParaRPr lang="ru-RU" dirty="0" smtClean="0">
              <a:latin typeface="FuturaFuturis" pitchFamily="34" charset="0"/>
            </a:endParaRPr>
          </a:p>
          <a:p>
            <a:r>
              <a:rPr lang="ru-RU" dirty="0" smtClean="0">
                <a:latin typeface="FuturaFuturis" pitchFamily="34" charset="0"/>
              </a:rPr>
              <a:t>4 Независимость от сторонних организаций по проведению испытаний новой продукции</a:t>
            </a:r>
            <a:r>
              <a:rPr lang="ru-RU" dirty="0" smtClean="0">
                <a:latin typeface="FuturaFuturis" pitchFamily="34" charset="0"/>
              </a:rPr>
              <a:t>.</a:t>
            </a:r>
          </a:p>
          <a:p>
            <a:endParaRPr lang="ru-RU" dirty="0" smtClean="0">
              <a:latin typeface="FuturaFuturis" pitchFamily="34" charset="0"/>
            </a:endParaRPr>
          </a:p>
          <a:p>
            <a:r>
              <a:rPr lang="ru-RU" dirty="0" smtClean="0">
                <a:latin typeface="FuturaFuturis" pitchFamily="34" charset="0"/>
              </a:rPr>
              <a:t>5 Использование в рекламных целях для продвижения на рынке новой продукции </a:t>
            </a:r>
            <a:r>
              <a:rPr lang="ru-RU" dirty="0" smtClean="0">
                <a:latin typeface="FuturaFuturis" pitchFamily="34" charset="0"/>
              </a:rPr>
              <a:t>АО </a:t>
            </a:r>
            <a:r>
              <a:rPr lang="ru-RU" dirty="0" smtClean="0">
                <a:latin typeface="FuturaFuturis" pitchFamily="34" charset="0"/>
              </a:rPr>
              <a:t>«СНИИП».</a:t>
            </a:r>
            <a:endParaRPr lang="ru-RU" dirty="0">
              <a:latin typeface="FuturaFuturis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15816" y="266178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РАЗДЕЛ: «Перспективы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создания вторичного эталона на основе генераторов паров и соединений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йода-131.»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41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40296" y="6237312"/>
            <a:ext cx="2895600" cy="365125"/>
          </a:xfrm>
        </p:spPr>
        <p:txBody>
          <a:bodyPr/>
          <a:lstStyle/>
          <a:p>
            <a:pPr algn="l"/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СОЗДАВАЯ БЕЗОПАСНОЕ БУДУЩЕЕ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27584" y="6237312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37771" y="6309320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FuturaFuturisLight" pitchFamily="34" charset="0"/>
              </a:rPr>
              <a:t>АО «СНИИП»</a:t>
            </a:r>
            <a:endParaRPr lang="ru-RU" sz="800" dirty="0">
              <a:solidFill>
                <a:schemeClr val="accent1">
                  <a:lumMod val="75000"/>
                </a:schemeClr>
              </a:solidFill>
              <a:latin typeface="FuturaFuturisLight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827584" y="912248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uvbueva\Desktop\логотип и брендбук\Обновленный логотип\Логотип_СНИИП_кирилическое начертание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07801"/>
            <a:ext cx="1944215" cy="44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7" y="923443"/>
            <a:ext cx="4377117" cy="53026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8940" y="2762266"/>
            <a:ext cx="2559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Возможный статус </a:t>
            </a:r>
          </a:p>
          <a:p>
            <a:pPr algn="ctr"/>
            <a:r>
              <a:rPr lang="ru-RU" dirty="0" smtClean="0"/>
              <a:t>эталона парообразного </a:t>
            </a:r>
          </a:p>
          <a:p>
            <a:pPr algn="ctr"/>
            <a:r>
              <a:rPr lang="ru-RU" dirty="0" smtClean="0"/>
              <a:t>йода-131</a:t>
            </a:r>
            <a:endParaRPr lang="ru-RU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2915816" y="2720419"/>
            <a:ext cx="2304256" cy="4923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5295244" y="2203180"/>
            <a:ext cx="1581011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236170" y="1068967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 30.04.2019 новая ГПС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915816" y="266178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РАЗДЕЛ: «Перспективы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создания вторичного эталона на основе генераторов паров и соединений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йода-131.»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53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40296" y="6237312"/>
            <a:ext cx="2895600" cy="365125"/>
          </a:xfrm>
        </p:spPr>
        <p:txBody>
          <a:bodyPr/>
          <a:lstStyle/>
          <a:p>
            <a:pPr algn="l"/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СОЗДАВАЯ БЕЗОПАСНОЕ БУДУЩЕЕ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27584" y="6237312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37771" y="6309320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FuturaFuturisLight" pitchFamily="34" charset="0"/>
              </a:rPr>
              <a:t>АО «СНИИП»</a:t>
            </a:r>
            <a:endParaRPr lang="ru-RU" sz="800" dirty="0">
              <a:solidFill>
                <a:schemeClr val="accent1">
                  <a:lumMod val="75000"/>
                </a:schemeClr>
              </a:solidFill>
              <a:latin typeface="FuturaFuturisLight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827584" y="912248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uvbueva\Desktop\логотип и брендбук\Обновленный логотип\Логотип_СНИИП_кирилическое начертание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07801"/>
            <a:ext cx="1944215" cy="44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915816" y="266178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РАЗДЕЛ: «Перспективы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создания вторичного эталона на основе генераторов паров и соединений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йода-131.»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1600" y="1556792"/>
            <a:ext cx="777686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Вывод по проделанной работе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:</a:t>
            </a:r>
          </a:p>
          <a:p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  <a:p>
            <a:r>
              <a:rPr lang="ru-RU" sz="2400" dirty="0" smtClean="0">
                <a:latin typeface="FuturaFuturis" pitchFamily="34" charset="0"/>
              </a:rPr>
              <a:t>1 Создание на </a:t>
            </a:r>
            <a:r>
              <a:rPr lang="ru-RU" sz="2400" dirty="0" smtClean="0">
                <a:latin typeface="FuturaFuturis" pitchFamily="34" charset="0"/>
              </a:rPr>
              <a:t>базе Центра метрологии и испытаний АО «СНИИП» вторичного </a:t>
            </a:r>
            <a:r>
              <a:rPr lang="ru-RU" sz="2400" dirty="0" smtClean="0">
                <a:latin typeface="FuturaFuturis" pitchFamily="34" charset="0"/>
              </a:rPr>
              <a:t>эталона парообразного йода-131 </a:t>
            </a:r>
            <a:r>
              <a:rPr lang="ru-RU" sz="2400" dirty="0">
                <a:latin typeface="FuturaFuturis" pitchFamily="34" charset="0"/>
              </a:rPr>
              <a:t>целесообразно и </a:t>
            </a:r>
            <a:r>
              <a:rPr lang="ru-RU" sz="2400" dirty="0" smtClean="0">
                <a:latin typeface="FuturaFuturis" pitchFamily="34" charset="0"/>
              </a:rPr>
              <a:t>возможно.</a:t>
            </a:r>
          </a:p>
          <a:p>
            <a:endParaRPr lang="ru-RU" sz="2400" dirty="0" smtClean="0">
              <a:latin typeface="FuturaFuturis" pitchFamily="34" charset="0"/>
            </a:endParaRPr>
          </a:p>
          <a:p>
            <a:r>
              <a:rPr lang="ru-RU" sz="2400" dirty="0" smtClean="0">
                <a:latin typeface="FuturaFuturis" pitchFamily="34" charset="0"/>
              </a:rPr>
              <a:t>2 </a:t>
            </a:r>
            <a:r>
              <a:rPr lang="ru-RU" sz="2400" dirty="0">
                <a:latin typeface="FuturaFuturis" pitchFamily="34" charset="0"/>
              </a:rPr>
              <a:t>Разработана </a:t>
            </a:r>
            <a:r>
              <a:rPr lang="ru-RU" sz="2400" dirty="0" smtClean="0">
                <a:latin typeface="FuturaFuturis" pitchFamily="34" charset="0"/>
              </a:rPr>
              <a:t>опытная (принципиальная) </a:t>
            </a:r>
            <a:r>
              <a:rPr lang="ru-RU" sz="2400" dirty="0">
                <a:latin typeface="FuturaFuturis" pitchFamily="34" charset="0"/>
              </a:rPr>
              <a:t>схема эталона</a:t>
            </a:r>
            <a:r>
              <a:rPr lang="ru-RU" sz="2400" dirty="0" smtClean="0">
                <a:latin typeface="FuturaFuturis" pitchFamily="34" charset="0"/>
              </a:rPr>
              <a:t>.</a:t>
            </a:r>
          </a:p>
          <a:p>
            <a:endParaRPr lang="ru-RU" sz="2400" dirty="0">
              <a:latin typeface="FuturaFuturis" pitchFamily="34" charset="0"/>
            </a:endParaRPr>
          </a:p>
          <a:p>
            <a:r>
              <a:rPr lang="ru-RU" sz="2400" dirty="0" smtClean="0">
                <a:latin typeface="FuturaFuturis" pitchFamily="34" charset="0"/>
              </a:rPr>
              <a:t>3 </a:t>
            </a:r>
            <a:r>
              <a:rPr lang="ru-RU" sz="2400" dirty="0" smtClean="0">
                <a:latin typeface="FuturaFuturis" pitchFamily="34" charset="0"/>
              </a:rPr>
              <a:t>Определены </a:t>
            </a:r>
            <a:r>
              <a:rPr lang="ru-RU" sz="2400" dirty="0" smtClean="0">
                <a:latin typeface="FuturaFuturis" pitchFamily="34" charset="0"/>
              </a:rPr>
              <a:t>материалы, оборудование и сроки  </a:t>
            </a:r>
            <a:r>
              <a:rPr lang="ru-RU" sz="2400" dirty="0" smtClean="0">
                <a:latin typeface="FuturaFuturis" pitchFamily="34" charset="0"/>
              </a:rPr>
              <a:t>для его создания.</a:t>
            </a:r>
          </a:p>
          <a:p>
            <a:endParaRPr lang="ru-RU" sz="140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40296" y="6237312"/>
            <a:ext cx="2895600" cy="365125"/>
          </a:xfrm>
        </p:spPr>
        <p:txBody>
          <a:bodyPr/>
          <a:lstStyle/>
          <a:p>
            <a:pPr algn="l"/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СОЗДАВАЯ БЕЗОПАСНОЕ БУДУЩЕЕ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27584" y="6237312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37771" y="6309320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FuturaFuturisLight" pitchFamily="34" charset="0"/>
              </a:rPr>
              <a:t>АО «СНИИП»</a:t>
            </a:r>
            <a:endParaRPr lang="ru-RU" sz="800" dirty="0">
              <a:solidFill>
                <a:schemeClr val="accent1">
                  <a:lumMod val="75000"/>
                </a:schemeClr>
              </a:solidFill>
              <a:latin typeface="FuturaFuturisLight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827584" y="912248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88096" y="2996952"/>
            <a:ext cx="4988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Спасибо за внимание!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pic>
        <p:nvPicPr>
          <p:cNvPr id="3074" name="Picture 2" descr="C:\Users\uvbueva\Desktop\логотип и брендбук\Обновленный логотип\Логотип_СНИИП_кирилическое начертание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07801"/>
            <a:ext cx="1944215" cy="44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32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354444"/>
            <a:ext cx="3744416" cy="2506604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11560" y="119675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uvbueva\Desktop\логотип и брендбук\Обновленный логотип\Логотип_СНИИП_кирилическое начертание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14523"/>
            <a:ext cx="1944216" cy="44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ижний колонтитул 4"/>
          <p:cNvSpPr txBox="1">
            <a:spLocks noGrp="1"/>
          </p:cNvSpPr>
          <p:nvPr>
            <p:ph type="title"/>
          </p:nvPr>
        </p:nvSpPr>
        <p:spPr>
          <a:xfrm>
            <a:off x="2555776" y="614522"/>
            <a:ext cx="6131024" cy="447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РАЗДЕЛ: «Разработка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генератора паров и соединений 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йода»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sp>
        <p:nvSpPr>
          <p:cNvPr id="9" name="Нижний колонтитул 4"/>
          <p:cNvSpPr txBox="1">
            <a:spLocks/>
          </p:cNvSpPr>
          <p:nvPr/>
        </p:nvSpPr>
        <p:spPr>
          <a:xfrm>
            <a:off x="450844" y="63077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СОЗДАВАЯ БЕЗОПАСНОЕ БУДУЩЕЕ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37771" y="6309320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FuturaFuturisLight" pitchFamily="34" charset="0"/>
              </a:rPr>
              <a:t>АО «СНИИП»</a:t>
            </a:r>
            <a:endParaRPr lang="ru-RU" sz="800" dirty="0">
              <a:solidFill>
                <a:schemeClr val="accent1">
                  <a:lumMod val="75000"/>
                </a:schemeClr>
              </a:solidFill>
              <a:latin typeface="FuturaFuturisLight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457200" y="6307776"/>
            <a:ext cx="8229600" cy="87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4139952" y="1354445"/>
            <a:ext cx="4104456" cy="1358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dirty="0">
                <a:solidFill>
                  <a:schemeClr val="tx1"/>
                </a:solidFill>
                <a:latin typeface="FuturaFuturis" pitchFamily="34" charset="0"/>
              </a:rPr>
              <a:t>Выброс иода-131 в окружающую среду происходит в основном в результате ядерных испытаний и аварий на предприятиях атомной </a:t>
            </a:r>
            <a:r>
              <a:rPr lang="ru-RU" dirty="0">
                <a:solidFill>
                  <a:schemeClr val="tx1"/>
                </a:solidFill>
                <a:latin typeface="FuturaFuturis" pitchFamily="34" charset="0"/>
              </a:rPr>
              <a:t>энергетики.</a:t>
            </a:r>
            <a:endParaRPr lang="ru-RU" dirty="0">
              <a:solidFill>
                <a:schemeClr val="tx1"/>
              </a:solidFill>
              <a:latin typeface="FuturaFuturis" pitchFamily="34" charset="0"/>
            </a:endParaRPr>
          </a:p>
        </p:txBody>
      </p:sp>
      <p:sp>
        <p:nvSpPr>
          <p:cNvPr id="20" name="AutoShape 2" descr="https://cdn-images-1.medium.com/max/2000/1*t264gq57PV4BscZF-Tobgg.jpeg"/>
          <p:cNvSpPr>
            <a:spLocks noChangeAspect="1" noChangeArrowheads="1"/>
          </p:cNvSpPr>
          <p:nvPr/>
        </p:nvSpPr>
        <p:spPr bwMode="auto">
          <a:xfrm>
            <a:off x="251520" y="4018739"/>
            <a:ext cx="3744416" cy="208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932284"/>
            <a:ext cx="3744415" cy="230425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355976" y="3068960"/>
            <a:ext cx="4330824" cy="3030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ru-RU" dirty="0">
                <a:solidFill>
                  <a:schemeClr val="tx1"/>
                </a:solidFill>
                <a:latin typeface="FuturaFuturis" pitchFamily="34" charset="0"/>
              </a:rPr>
              <a:t>Йод обладает высокой летучестью. При любых авариях ядерных реакторов в первую очередь улетучиваются инертные радиоактивные газы, затем — йод. Например, при аварии на ЧАЭС, из реактора было выброшено 100 % инертных газов, 20 % йода, 10-13 % цезия, и всего 2-3 % остальных элементов.</a:t>
            </a:r>
          </a:p>
        </p:txBody>
      </p:sp>
    </p:spTree>
    <p:extLst>
      <p:ext uri="{BB962C8B-B14F-4D97-AF65-F5344CB8AC3E}">
        <p14:creationId xmlns:p14="http://schemas.microsoft.com/office/powerpoint/2010/main" val="2964471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0322" y="1700808"/>
            <a:ext cx="3670110" cy="2952328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11560" y="119675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uvbueva\Desktop\логотип и брендбук\Обновленный логотип\Логотип_СНИИП_кирилическое начертание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14523"/>
            <a:ext cx="1944216" cy="44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ижний колонтитул 4"/>
          <p:cNvSpPr txBox="1">
            <a:spLocks noGrp="1"/>
          </p:cNvSpPr>
          <p:nvPr>
            <p:ph type="title"/>
          </p:nvPr>
        </p:nvSpPr>
        <p:spPr>
          <a:xfrm>
            <a:off x="2555776" y="614522"/>
            <a:ext cx="6131024" cy="447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РАЗДЕЛ: «Разработка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генератора паров и соединений 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йода»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sp>
        <p:nvSpPr>
          <p:cNvPr id="9" name="Нижний колонтитул 4"/>
          <p:cNvSpPr txBox="1">
            <a:spLocks/>
          </p:cNvSpPr>
          <p:nvPr/>
        </p:nvSpPr>
        <p:spPr>
          <a:xfrm>
            <a:off x="450844" y="63077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05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СОЗДАВАЯ БЕЗОПАСНОЕ БУДУЩЕЕ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37771" y="6309320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FuturaFuturisLight" pitchFamily="34" charset="0"/>
              </a:rPr>
              <a:t>АО «СНИИП»</a:t>
            </a:r>
            <a:endParaRPr lang="ru-RU" sz="800" dirty="0">
              <a:solidFill>
                <a:schemeClr val="accent1">
                  <a:lumMod val="75000"/>
                </a:schemeClr>
              </a:solidFill>
              <a:latin typeface="FuturaFuturisLight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457200" y="6307776"/>
            <a:ext cx="8229600" cy="87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79512" y="1556792"/>
            <a:ext cx="419947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dirty="0">
                <a:latin typeface="FuturaFuturis" pitchFamily="34" charset="0"/>
              </a:rPr>
              <a:t>Йод-131 </a:t>
            </a:r>
            <a:r>
              <a:rPr lang="ru-RU" dirty="0">
                <a:latin typeface="FuturaFuturis" pitchFamily="34" charset="0"/>
              </a:rPr>
              <a:t>имеет период полураспада 8,02 суток и является бета- и гамма-радиоактивным. Он распадается с испусканием β-частиц энергиями 0,248, 0,334 и 0,606 МэВ и соответственно 2,1 %, 7,3 % и 89,9 %), а также с излучением γ-квантов наиболее характерная гамма-линия, используемая на практике для идентификации </a:t>
            </a:r>
            <a:r>
              <a:rPr lang="ru-RU" dirty="0">
                <a:latin typeface="FuturaFuturis" pitchFamily="34" charset="0"/>
              </a:rPr>
              <a:t>йода-131</a:t>
            </a:r>
            <a:r>
              <a:rPr lang="ru-RU" dirty="0">
                <a:latin typeface="FuturaFuturis" pitchFamily="34" charset="0"/>
              </a:rPr>
              <a:t>, имеет энергию </a:t>
            </a:r>
            <a:r>
              <a:rPr lang="ru-RU" dirty="0">
                <a:solidFill>
                  <a:srgbClr val="FF0000"/>
                </a:solidFill>
                <a:latin typeface="FuturaFuturis" pitchFamily="34" charset="0"/>
              </a:rPr>
              <a:t>364,5 кэВ </a:t>
            </a:r>
            <a:r>
              <a:rPr lang="ru-RU" dirty="0">
                <a:latin typeface="FuturaFuturis" pitchFamily="34" charset="0"/>
              </a:rPr>
              <a:t>и излучается в 82 % </a:t>
            </a:r>
            <a:r>
              <a:rPr lang="ru-RU" dirty="0">
                <a:latin typeface="FuturaFuturis" pitchFamily="34" charset="0"/>
              </a:rPr>
              <a:t>распадов.</a:t>
            </a:r>
            <a:endParaRPr lang="ru-RU" dirty="0">
              <a:latin typeface="FuturaFuturis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4940387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dirty="0">
                <a:latin typeface="FuturaFuturis" pitchFamily="34" charset="0"/>
              </a:rPr>
              <a:t>Период </a:t>
            </a:r>
            <a:r>
              <a:rPr lang="ru-RU" dirty="0">
                <a:latin typeface="FuturaFuturis" pitchFamily="34" charset="0"/>
              </a:rPr>
              <a:t>полураспада (8 суток), с одной стороны, достаточно велик, чтобы нуклид распространился по большим площадям, а с другой стороны, достаточно мал, чтобы обеспечить очень высокую удельную активность изотопа — примерно </a:t>
            </a:r>
            <a:r>
              <a:rPr lang="ru-RU" dirty="0">
                <a:solidFill>
                  <a:srgbClr val="FF0000"/>
                </a:solidFill>
                <a:latin typeface="FuturaFuturis" pitchFamily="34" charset="0"/>
              </a:rPr>
              <a:t>4.5 </a:t>
            </a:r>
            <a:r>
              <a:rPr lang="ru-RU" dirty="0" err="1">
                <a:solidFill>
                  <a:srgbClr val="FF0000"/>
                </a:solidFill>
                <a:latin typeface="FuturaFuturis" pitchFamily="34" charset="0"/>
              </a:rPr>
              <a:t>ПБк</a:t>
            </a:r>
            <a:r>
              <a:rPr lang="ru-RU" dirty="0">
                <a:solidFill>
                  <a:srgbClr val="FF0000"/>
                </a:solidFill>
                <a:latin typeface="FuturaFuturis" pitchFamily="34" charset="0"/>
              </a:rPr>
              <a:t>/г.</a:t>
            </a:r>
          </a:p>
        </p:txBody>
      </p:sp>
    </p:spTree>
    <p:extLst>
      <p:ext uri="{BB962C8B-B14F-4D97-AF65-F5344CB8AC3E}">
        <p14:creationId xmlns:p14="http://schemas.microsoft.com/office/powerpoint/2010/main" val="3398905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611560" y="119675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uvbueva\Desktop\логотип и брендбук\Обновленный логотип\Логотип_СНИИП_кирилическое начертание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14523"/>
            <a:ext cx="1944216" cy="44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ижний колонтитул 4"/>
          <p:cNvSpPr txBox="1">
            <a:spLocks noGrp="1"/>
          </p:cNvSpPr>
          <p:nvPr>
            <p:ph type="title"/>
          </p:nvPr>
        </p:nvSpPr>
        <p:spPr>
          <a:xfrm>
            <a:off x="2555776" y="614522"/>
            <a:ext cx="6131024" cy="447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РАЗДЕЛ: «Разработка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генератора паров и соединений 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йода»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sp>
        <p:nvSpPr>
          <p:cNvPr id="9" name="Нижний колонтитул 4"/>
          <p:cNvSpPr txBox="1">
            <a:spLocks/>
          </p:cNvSpPr>
          <p:nvPr/>
        </p:nvSpPr>
        <p:spPr>
          <a:xfrm>
            <a:off x="450844" y="63077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05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СОЗДАВАЯ БЕЗОПАСНОЕ БУДУЩЕЕ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37771" y="6309320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FuturaFuturisLight" pitchFamily="34" charset="0"/>
              </a:rPr>
              <a:t>АО «СНИИП»</a:t>
            </a:r>
            <a:endParaRPr lang="ru-RU" sz="800" dirty="0">
              <a:solidFill>
                <a:schemeClr val="accent1">
                  <a:lumMod val="75000"/>
                </a:schemeClr>
              </a:solidFill>
              <a:latin typeface="FuturaFuturisLight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457200" y="6307776"/>
            <a:ext cx="8229600" cy="87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1560" y="1298921"/>
            <a:ext cx="3017308" cy="416083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23528" y="5560602"/>
            <a:ext cx="3826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Блок детектирования БДАГ-06Р1 (входящий в состав БДАГ-05Р1)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705" y="1277745"/>
            <a:ext cx="4248472" cy="244827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856194" y="372601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Блок управления и блок детектирования УДАГ-08Р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14800" y="447411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dirty="0">
                <a:latin typeface="FuturaFuturis" pitchFamily="34" charset="0"/>
              </a:rPr>
              <a:t>Для метрологического обеспечения выпускаемой продукции и в интересах отрасли целесообразно создание вторичного эталона на основе генераторов парообразного йода-131</a:t>
            </a:r>
          </a:p>
        </p:txBody>
      </p:sp>
    </p:spTree>
    <p:extLst>
      <p:ext uri="{BB962C8B-B14F-4D97-AF65-F5344CB8AC3E}">
        <p14:creationId xmlns:p14="http://schemas.microsoft.com/office/powerpoint/2010/main" val="3487764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40296" y="6237312"/>
            <a:ext cx="2895600" cy="365125"/>
          </a:xfrm>
        </p:spPr>
        <p:txBody>
          <a:bodyPr/>
          <a:lstStyle/>
          <a:p>
            <a:pPr algn="l"/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СОЗДАВАЯ БЕЗОПАСНОЕ БУДУЩЕЕ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27584" y="6237312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27584" y="912248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37771" y="6309320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FuturaFuturisLight" pitchFamily="34" charset="0"/>
              </a:rPr>
              <a:t>АО «СНИИП»</a:t>
            </a:r>
            <a:endParaRPr lang="ru-RU" sz="800" dirty="0">
              <a:solidFill>
                <a:schemeClr val="accent1">
                  <a:lumMod val="75000"/>
                </a:schemeClr>
              </a:solidFill>
              <a:latin typeface="FuturaFuturisLigh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0063" y="1124744"/>
            <a:ext cx="2211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Цели разработки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pic>
        <p:nvPicPr>
          <p:cNvPr id="2050" name="Picture 2" descr="C:\Users\uvbueva\Desktop\логотип и брендбук\Обновленный логотип\Логотип_СНИИП_кирилическое начертание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0019"/>
            <a:ext cx="1944216" cy="44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30063" y="1540957"/>
            <a:ext cx="8152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latin typeface="FuturaFuturisLight" pitchFamily="34" charset="0"/>
              </a:rPr>
              <a:t>Расширение эталонной базы АО «СНИИП» путем создания вторичного эталона единицы объемной активности йода-131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0063" y="2375766"/>
            <a:ext cx="2456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Задачи разработки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0063" y="2685678"/>
            <a:ext cx="81521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FuturaFuturisLight" pitchFamily="34" charset="0"/>
              </a:rPr>
              <a:t>1 Определение возможности </a:t>
            </a:r>
            <a:r>
              <a:rPr lang="ru-RU" dirty="0">
                <a:latin typeface="FuturaFuturisLight" pitchFamily="34" charset="0"/>
              </a:rPr>
              <a:t>создания вторичного </a:t>
            </a:r>
            <a:r>
              <a:rPr lang="ru-RU" dirty="0" smtClean="0">
                <a:latin typeface="FuturaFuturisLight" pitchFamily="34" charset="0"/>
              </a:rPr>
              <a:t>эталона парообразного йода-131 и определение материалов и оборудования подходящих для его </a:t>
            </a:r>
            <a:r>
              <a:rPr lang="ru-RU" dirty="0" smtClean="0">
                <a:latin typeface="FuturaFuturisLight" pitchFamily="34" charset="0"/>
              </a:rPr>
              <a:t>создания.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FuturaFuturisLight" pitchFamily="34" charset="0"/>
              </a:rPr>
              <a:t>2 </a:t>
            </a:r>
            <a:r>
              <a:rPr lang="ru-RU" dirty="0" smtClean="0">
                <a:latin typeface="FuturaFuturisLight" pitchFamily="34" charset="0"/>
              </a:rPr>
              <a:t>Создание стабильного во времени генератора парообразного йода-131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FuturaFuturisLight" pitchFamily="34" charset="0"/>
              </a:rPr>
              <a:t>3 Обеспечение генератором оптимальных значений объемных активностей йода-131: </a:t>
            </a:r>
            <a:r>
              <a:rPr lang="ru-RU" b="1" dirty="0" smtClean="0">
                <a:latin typeface="FuturaFuturisLight" pitchFamily="34" charset="0"/>
              </a:rPr>
              <a:t>весь диапазон (от </a:t>
            </a:r>
            <a:r>
              <a:rPr lang="ru-RU" b="1" dirty="0" smtClean="0">
                <a:latin typeface="FuturaFuturisLight" pitchFamily="34" charset="0"/>
              </a:rPr>
              <a:t>7 </a:t>
            </a:r>
            <a:r>
              <a:rPr lang="ru-RU" b="1" dirty="0">
                <a:latin typeface="FuturaFuturisLight" pitchFamily="34" charset="0"/>
              </a:rPr>
              <a:t>до </a:t>
            </a:r>
            <a:r>
              <a:rPr lang="ru-RU" b="1" dirty="0" smtClean="0">
                <a:latin typeface="FuturaFuturisLight" pitchFamily="34" charset="0"/>
              </a:rPr>
              <a:t>4*10</a:t>
            </a:r>
            <a:r>
              <a:rPr lang="ru-RU" b="1" baseline="30000" dirty="0" smtClean="0">
                <a:latin typeface="FuturaFuturisLight" pitchFamily="34" charset="0"/>
              </a:rPr>
              <a:t>6 </a:t>
            </a:r>
            <a:r>
              <a:rPr lang="ru-RU" b="1" dirty="0" smtClean="0">
                <a:latin typeface="FuturaFuturisLight" pitchFamily="34" charset="0"/>
              </a:rPr>
              <a:t>Бк/м</a:t>
            </a:r>
            <a:r>
              <a:rPr lang="ru-RU" b="1" baseline="30000" dirty="0" smtClean="0">
                <a:latin typeface="FuturaFuturisLight" pitchFamily="34" charset="0"/>
              </a:rPr>
              <a:t>3</a:t>
            </a:r>
            <a:r>
              <a:rPr lang="ru-RU" b="1" dirty="0" smtClean="0">
                <a:latin typeface="FuturaFuturisLight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FuturaFuturisLight" pitchFamily="34" charset="0"/>
              </a:rPr>
              <a:t>4 Определение метрологических характеристик разработанного стенда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FuturaFuturisLight" pitchFamily="34" charset="0"/>
              </a:rPr>
              <a:t>5 </a:t>
            </a:r>
            <a:r>
              <a:rPr lang="ru-RU" dirty="0">
                <a:latin typeface="FuturaFuturisLight" pitchFamily="34" charset="0"/>
              </a:rPr>
              <a:t>А</a:t>
            </a:r>
            <a:r>
              <a:rPr lang="ru-RU" dirty="0" smtClean="0">
                <a:latin typeface="FuturaFuturisLight" pitchFamily="34" charset="0"/>
              </a:rPr>
              <a:t>ттестация разработанного стенда в качестве вторичного эталона.</a:t>
            </a:r>
            <a:endParaRPr lang="ru-RU" dirty="0">
              <a:latin typeface="FuturaFuturisLight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351627"/>
            <a:ext cx="6133108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5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154" y="1051916"/>
            <a:ext cx="3570141" cy="4577164"/>
          </a:xfrm>
          <a:prstGeom prst="rect">
            <a:avLst/>
          </a:prstGeom>
        </p:spPr>
      </p:pic>
      <p:sp>
        <p:nvSpPr>
          <p:cNvPr id="5" name="Нижний колонтитул 4"/>
          <p:cNvSpPr txBox="1">
            <a:spLocks/>
          </p:cNvSpPr>
          <p:nvPr/>
        </p:nvSpPr>
        <p:spPr>
          <a:xfrm>
            <a:off x="740296" y="623731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СОЗДАВАЯ БЕЗОПАСНОЕ БУДУЩЕЕ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27584" y="6237312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27584" y="912248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37771" y="6309320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FuturaFuturisLight" pitchFamily="34" charset="0"/>
              </a:rPr>
              <a:t>АО «СНИИП»</a:t>
            </a:r>
            <a:endParaRPr lang="ru-RU" sz="800" dirty="0">
              <a:solidFill>
                <a:schemeClr val="accent1">
                  <a:lumMod val="75000"/>
                </a:schemeClr>
              </a:solidFill>
              <a:latin typeface="FuturaFuturisLight" pitchFamily="34" charset="0"/>
            </a:endParaRPr>
          </a:p>
        </p:txBody>
      </p:sp>
      <p:pic>
        <p:nvPicPr>
          <p:cNvPr id="4098" name="Picture 2" descr="C:\Users\uvbueva\Desktop\логотип и брендбук\Обновленный логотип\Логотип_СНИИП_кирилическое начертание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87" y="307849"/>
            <a:ext cx="1944013" cy="44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3016" y="1361519"/>
            <a:ext cx="513113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Основа работы генератора: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получение парообразного йода</a:t>
            </a: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6NaI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+K</a:t>
            </a:r>
            <a:r>
              <a:rPr lang="en-US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+7H</a:t>
            </a:r>
            <a:r>
              <a:rPr lang="en-US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+Cr</a:t>
            </a:r>
            <a:r>
              <a:rPr lang="en-US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(SO</a:t>
            </a:r>
            <a:r>
              <a:rPr lang="en-US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+K</a:t>
            </a:r>
            <a:r>
              <a:rPr lang="en-US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+3Na</a:t>
            </a:r>
            <a:r>
              <a:rPr lang="en-US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+7H</a:t>
            </a:r>
            <a:r>
              <a:rPr lang="en-US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+7H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ru-RU" sz="20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+4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+7H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endParaRPr lang="ru-RU" dirty="0" smtClean="0">
              <a:solidFill>
                <a:srgbClr val="FF0000"/>
              </a:solidFill>
              <a:latin typeface="FuturaFuturisLight" pitchFamily="34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V="1">
            <a:off x="740296" y="2753776"/>
            <a:ext cx="0" cy="504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740296" y="4270252"/>
            <a:ext cx="0" cy="504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08133" y="5031855"/>
            <a:ext cx="1487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Химический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 стрелкой 18"/>
          <p:cNvCxnSpPr>
            <a:stCxn id="9" idx="3"/>
          </p:cNvCxnSpPr>
          <p:nvPr/>
        </p:nvCxnSpPr>
        <p:spPr>
          <a:xfrm flipV="1">
            <a:off x="5195400" y="5005795"/>
            <a:ext cx="792846" cy="349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8220981" y="4198051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dirty="0"/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8633262" y="4155660"/>
            <a:ext cx="0" cy="504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436528" y="1794540"/>
            <a:ext cx="967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>
            <a:off x="6156176" y="2213491"/>
            <a:ext cx="144016" cy="54028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6971059" y="4270252"/>
            <a:ext cx="1345357" cy="38946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Овал 39"/>
          <p:cNvSpPr/>
          <p:nvPr/>
        </p:nvSpPr>
        <p:spPr>
          <a:xfrm>
            <a:off x="53238" y="3567527"/>
            <a:ext cx="3899827" cy="15848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210" y="371676"/>
            <a:ext cx="6133108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2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623614"/>
            <a:ext cx="1944793" cy="445047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40352" y="6235827"/>
            <a:ext cx="823031" cy="2316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30" y="6235827"/>
            <a:ext cx="2895851" cy="3657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882" y="1268760"/>
            <a:ext cx="7645047" cy="121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15616" y="1639271"/>
            <a:ext cx="72008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Основа работы генератора: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  <a:p>
            <a:pPr indent="450000"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 получение йодистого метила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  <a:p>
            <a:endParaRPr lang="en-US" sz="20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(СН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+CaCO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</a:t>
            </a: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+Na</a:t>
            </a:r>
            <a:r>
              <a:rPr lang="en-US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+CaSO</a:t>
            </a:r>
            <a:r>
              <a:rPr lang="en-US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(СН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+CaCO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+K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+CaSO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endParaRPr lang="ru-RU" dirty="0" smtClean="0">
              <a:solidFill>
                <a:srgbClr val="FF0000"/>
              </a:solidFill>
              <a:latin typeface="FuturaFuturisLight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5724128" y="2636912"/>
            <a:ext cx="0" cy="504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5652120" y="3573016"/>
            <a:ext cx="0" cy="504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59" y="6195592"/>
            <a:ext cx="7645047" cy="121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5566" y="591603"/>
            <a:ext cx="6133108" cy="445047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1909155" y="3356992"/>
            <a:ext cx="5687181" cy="12841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962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94" y="1315080"/>
            <a:ext cx="6656403" cy="4881860"/>
          </a:xfrm>
          <a:prstGeom prst="rect">
            <a:avLst/>
          </a:prstGeom>
        </p:spPr>
      </p:pic>
      <p:sp>
        <p:nvSpPr>
          <p:cNvPr id="5" name="Нижний колонтитул 4"/>
          <p:cNvSpPr txBox="1">
            <a:spLocks/>
          </p:cNvSpPr>
          <p:nvPr/>
        </p:nvSpPr>
        <p:spPr>
          <a:xfrm>
            <a:off x="740296" y="623731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СОЗДАВАЯ БЕЗОПАСНОЕ БУДУЩЕЕ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27584" y="6237312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27584" y="912248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37771" y="6309320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FuturaFuturisLight" pitchFamily="34" charset="0"/>
              </a:rPr>
              <a:t>АО «СНИИП»</a:t>
            </a:r>
            <a:endParaRPr lang="ru-RU" sz="800" dirty="0">
              <a:solidFill>
                <a:schemeClr val="accent1">
                  <a:lumMod val="75000"/>
                </a:schemeClr>
              </a:solidFill>
              <a:latin typeface="FuturaFuturisLight" pitchFamily="34" charset="0"/>
            </a:endParaRPr>
          </a:p>
        </p:txBody>
      </p:sp>
      <p:pic>
        <p:nvPicPr>
          <p:cNvPr id="4098" name="Picture 2" descr="C:\Users\uvbueva\Desktop\логотип и брендбук\Обновленный логотип\Логотип_СНИИП_кирилическое начертание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87" y="307849"/>
            <a:ext cx="1944013" cy="44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40296" y="849763"/>
            <a:ext cx="7443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Внешний вид макета стенда генератора парообразного йода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259632" y="3933056"/>
            <a:ext cx="1296144" cy="127444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2555776" y="3894623"/>
            <a:ext cx="4536504" cy="542489"/>
          </a:xfrm>
          <a:prstGeom prst="straightConnector1">
            <a:avLst/>
          </a:prstGeom>
          <a:ln w="31750"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26824" y="3694567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FuturaFuturis" pitchFamily="34" charset="0"/>
              </a:rPr>
              <a:t>Хим. реактор</a:t>
            </a:r>
            <a:endParaRPr lang="ru-RU" dirty="0">
              <a:latin typeface="FuturaFuturis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50514" y="1184121"/>
            <a:ext cx="165397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FuturaFuturis" pitchFamily="34" charset="0"/>
              </a:rPr>
              <a:t>Раствор </a:t>
            </a:r>
          </a:p>
          <a:p>
            <a:r>
              <a:rPr lang="ru-RU" dirty="0">
                <a:latin typeface="FuturaFuturis" pitchFamily="34" charset="0"/>
              </a:rPr>
              <a:t>(Неактивный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2188096" y="1555372"/>
            <a:ext cx="4925231" cy="386693"/>
          </a:xfrm>
          <a:prstGeom prst="straightConnector1">
            <a:avLst/>
          </a:prstGeom>
          <a:ln w="31750">
            <a:solidFill>
              <a:srgbClr val="00B05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32732" y="2694762"/>
            <a:ext cx="23946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FuturaFuturis" pitchFamily="34" charset="0"/>
              </a:rPr>
              <a:t>Отбор на фильтр</a:t>
            </a:r>
          </a:p>
          <a:p>
            <a:r>
              <a:rPr lang="ru-RU" dirty="0">
                <a:latin typeface="FuturaFuturis" pitchFamily="34" charset="0"/>
              </a:rPr>
              <a:t>(угольный картридж </a:t>
            </a:r>
          </a:p>
          <a:p>
            <a:r>
              <a:rPr lang="ru-RU" dirty="0">
                <a:latin typeface="FuturaFuturis" pitchFamily="34" charset="0"/>
              </a:rPr>
              <a:t>и т.п.)</a:t>
            </a:r>
            <a:endParaRPr lang="ru-RU" dirty="0">
              <a:latin typeface="FuturaFuturis" pitchFamily="34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V="1">
            <a:off x="3507713" y="2920743"/>
            <a:ext cx="3512559" cy="417362"/>
          </a:xfrm>
          <a:prstGeom prst="straightConnector1">
            <a:avLst/>
          </a:prstGeom>
          <a:ln w="31750">
            <a:solidFill>
              <a:srgbClr val="00B05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250514" y="4558068"/>
            <a:ext cx="841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FuturaFuturis" pitchFamily="34" charset="0"/>
              </a:rPr>
              <a:t>Насос</a:t>
            </a:r>
            <a:endParaRPr lang="ru-RU" dirty="0">
              <a:latin typeface="FuturaFuturis" pitchFamily="34" charset="0"/>
            </a:endParaRPr>
          </a:p>
        </p:txBody>
      </p:sp>
      <p:cxnSp>
        <p:nvCxnSpPr>
          <p:cNvPr id="27" name="Прямая со стрелкой 26"/>
          <p:cNvCxnSpPr>
            <a:endCxn id="26" idx="1"/>
          </p:cNvCxnSpPr>
          <p:nvPr/>
        </p:nvCxnSpPr>
        <p:spPr>
          <a:xfrm flipV="1">
            <a:off x="6228184" y="4742734"/>
            <a:ext cx="1022330" cy="206423"/>
          </a:xfrm>
          <a:prstGeom prst="straightConnector1">
            <a:avLst/>
          </a:prstGeom>
          <a:ln w="31750">
            <a:solidFill>
              <a:srgbClr val="00B05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226823" y="1899048"/>
            <a:ext cx="148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FuturaFuturis" pitchFamily="34" charset="0"/>
              </a:rPr>
              <a:t>Расходомер</a:t>
            </a:r>
            <a:endParaRPr lang="ru-RU" dirty="0">
              <a:latin typeface="FuturaFuturis" pitchFamily="34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V="1">
            <a:off x="4932040" y="2112809"/>
            <a:ext cx="2160240" cy="271721"/>
          </a:xfrm>
          <a:prstGeom prst="straightConnector1">
            <a:avLst/>
          </a:prstGeom>
          <a:ln w="31750">
            <a:solidFill>
              <a:srgbClr val="00B05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188863" y="5243802"/>
            <a:ext cx="1445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FuturaFuturis" pitchFamily="34" charset="0"/>
              </a:rPr>
              <a:t>Мешалка с </a:t>
            </a:r>
          </a:p>
          <a:p>
            <a:r>
              <a:rPr lang="ru-RU" dirty="0">
                <a:latin typeface="FuturaFuturis" pitchFamily="34" charset="0"/>
              </a:rPr>
              <a:t>подогревом</a:t>
            </a:r>
            <a:endParaRPr lang="ru-RU" dirty="0">
              <a:latin typeface="FuturaFuturis" pitchFamily="34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339752" y="5329096"/>
            <a:ext cx="4592224" cy="399547"/>
          </a:xfrm>
          <a:prstGeom prst="straightConnector1">
            <a:avLst/>
          </a:prstGeom>
          <a:ln w="31750">
            <a:solidFill>
              <a:srgbClr val="00B05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295194"/>
            <a:ext cx="6133108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5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 txBox="1">
            <a:spLocks/>
          </p:cNvSpPr>
          <p:nvPr/>
        </p:nvSpPr>
        <p:spPr>
          <a:xfrm>
            <a:off x="740296" y="623731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СОЗДАВАЯ БЕЗОПАСНОЕ БУДУЩЕЕ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27584" y="6237312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27584" y="912248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37771" y="6309320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latin typeface="FuturaFuturisLight" pitchFamily="34" charset="0"/>
              </a:rPr>
              <a:t>АО «СНИИП»</a:t>
            </a:r>
            <a:endParaRPr lang="ru-RU" sz="800" dirty="0">
              <a:solidFill>
                <a:schemeClr val="accent1">
                  <a:lumMod val="75000"/>
                </a:schemeClr>
              </a:solidFill>
              <a:latin typeface="FuturaFuturisLight" pitchFamily="34" charset="0"/>
            </a:endParaRPr>
          </a:p>
        </p:txBody>
      </p:sp>
      <p:pic>
        <p:nvPicPr>
          <p:cNvPr id="4098" name="Picture 2" descr="C:\Users\uvbueva\Desktop\логотип и брендбук\Обновленный логотип\Логотип_СНИИП_кирилическое начертание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87" y="307849"/>
            <a:ext cx="1944013" cy="44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445501" y="917904"/>
            <a:ext cx="3303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FuturaFuturis" pitchFamily="34" charset="0"/>
              </a:rPr>
              <a:t>Определение материалов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FuturaFuturis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286" y="1613034"/>
            <a:ext cx="4914714" cy="6261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286" y="2311221"/>
            <a:ext cx="4914713" cy="6854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229287" y="3413480"/>
            <a:ext cx="4914713" cy="21613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84741" y="1700069"/>
            <a:ext cx="47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FuturaFuturis" pitchFamily="34" charset="0"/>
              </a:rPr>
              <a:t>До</a:t>
            </a:r>
            <a:endParaRPr lang="ru-RU" dirty="0">
              <a:latin typeface="FuturaFuturi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12840" y="4368661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FuturaFuturis" pitchFamily="34" charset="0"/>
              </a:rPr>
              <a:t>После</a:t>
            </a:r>
            <a:endParaRPr lang="ru-RU" dirty="0">
              <a:latin typeface="FuturaFuturis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8631" y="3410379"/>
            <a:ext cx="47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FuturaFuturis" pitchFamily="34" charset="0"/>
              </a:rPr>
              <a:t>До</a:t>
            </a:r>
            <a:endParaRPr lang="ru-RU" dirty="0">
              <a:latin typeface="FuturaFuturis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99700" y="2363163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FuturaFuturis" pitchFamily="34" charset="0"/>
              </a:rPr>
              <a:t>После</a:t>
            </a:r>
            <a:endParaRPr lang="ru-RU" dirty="0">
              <a:latin typeface="FuturaFuturi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649" y="2500009"/>
            <a:ext cx="2954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FuturaFuturis" pitchFamily="34" charset="0"/>
              </a:rPr>
              <a:t>Осаждение на осушителе</a:t>
            </a:r>
          </a:p>
          <a:p>
            <a:pPr algn="ctr"/>
            <a:r>
              <a:rPr lang="ru-RU" dirty="0">
                <a:latin typeface="FuturaFuturis" pitchFamily="34" charset="0"/>
              </a:rPr>
              <a:t>(на силикагеле)</a:t>
            </a:r>
            <a:endParaRPr lang="ru-RU" dirty="0">
              <a:latin typeface="FuturaFuturis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0029" y="4781920"/>
            <a:ext cx="2694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FuturaFuturis" pitchFamily="34" charset="0"/>
              </a:rPr>
              <a:t>Осаждение на </a:t>
            </a:r>
            <a:r>
              <a:rPr lang="ru-RU" dirty="0" smtClean="0">
                <a:latin typeface="FuturaFuturis" pitchFamily="34" charset="0"/>
              </a:rPr>
              <a:t>шлангах</a:t>
            </a:r>
            <a:endParaRPr lang="ru-RU" dirty="0">
              <a:latin typeface="FuturaFuturis" pitchFamily="34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3758342" y="2708920"/>
            <a:ext cx="1389722" cy="640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499700" y="5105085"/>
            <a:ext cx="1515213" cy="3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60" y="338572"/>
            <a:ext cx="6133108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9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AB3C71C1D58544A8EAFCD209AEE8CEE" ma:contentTypeVersion="0" ma:contentTypeDescription="Создание документа." ma:contentTypeScope="" ma:versionID="9d66495d67593312f6436318a7e4260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F47A35B-7DB4-46B3-B79B-349C028D08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B103299-FC05-4127-8A3B-A327027C64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A6DC11-991E-4061-8EDC-C644159969D7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1238</TotalTime>
  <Words>829</Words>
  <Application>Microsoft Office PowerPoint</Application>
  <PresentationFormat>Экран (4:3)</PresentationFormat>
  <Paragraphs>155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FuturaFuturis</vt:lpstr>
      <vt:lpstr>FuturaFuturisLight</vt:lpstr>
      <vt:lpstr>Times New Roman</vt:lpstr>
      <vt:lpstr>Тема Office</vt:lpstr>
      <vt:lpstr>Презентация PowerPoint</vt:lpstr>
      <vt:lpstr>РАЗДЕЛ: «Разработка генератора паров и соединений  йода»</vt:lpstr>
      <vt:lpstr>РАЗДЕЛ: «Разработка генератора паров и соединений  йода»</vt:lpstr>
      <vt:lpstr>РАЗДЕЛ: «Разработка генератора паров и соединений  йода»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Митричев</dc:creator>
  <cp:lastModifiedBy>Ерофеев Петр Николаевич</cp:lastModifiedBy>
  <cp:revision>87</cp:revision>
  <dcterms:created xsi:type="dcterms:W3CDTF">2016-12-28T08:05:19Z</dcterms:created>
  <dcterms:modified xsi:type="dcterms:W3CDTF">2019-10-16T09:25:50Z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0x0101008AB3C71C1D58544A8EAFCD209AEE8CEE</vt:lpwstr>
  </property>
</Properties>
</file>